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65" r:id="rId6"/>
    <p:sldId id="266" r:id="rId7"/>
    <p:sldId id="267" r:id="rId8"/>
    <p:sldId id="259" r:id="rId9"/>
    <p:sldId id="268" r:id="rId10"/>
    <p:sldId id="269" r:id="rId11"/>
    <p:sldId id="263" r:id="rId12"/>
    <p:sldId id="262" r:id="rId13"/>
    <p:sldId id="273" r:id="rId14"/>
    <p:sldId id="272" r:id="rId15"/>
    <p:sldId id="274" r:id="rId16"/>
    <p:sldId id="270" r:id="rId17"/>
    <p:sldId id="275" r:id="rId18"/>
    <p:sldId id="276" r:id="rId19"/>
    <p:sldId id="277" r:id="rId20"/>
    <p:sldId id="279" r:id="rId21"/>
    <p:sldId id="280" r:id="rId22"/>
    <p:sldId id="278" r:id="rId23"/>
    <p:sldId id="260" r:id="rId24"/>
    <p:sldId id="264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99" autoAdjust="0"/>
    <p:restoredTop sz="94660"/>
  </p:normalViewPr>
  <p:slideViewPr>
    <p:cSldViewPr>
      <p:cViewPr>
        <p:scale>
          <a:sx n="100" d="100"/>
          <a:sy n="100" d="100"/>
        </p:scale>
        <p:origin x="-2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63D66-7A31-4FDE-9B71-6FC2F04B448C}" type="datetimeFigureOut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9920A-1DF4-4BEA-8067-BB30D5466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5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3CE222-2A18-41AC-A579-B8230C9FDF09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51C6-8A52-40B0-A568-420EDA5B230F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FC09F8-404C-4E38-A4B0-508E6F387D3A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C6E1-95B1-45A4-8D3C-76F8BDCE6358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04D8-A91E-48C6-8FDC-477687E176EF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E50988-2E44-4120-8DF5-CA5F75B79895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3967E2-5DF5-4599-922E-7CC5170564A2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08C0-D9A8-419C-91D9-CF62A551B2B3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495F-64EA-446C-9619-EF016AE7FA4F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45EC-E826-4980-98AD-5D35997F82F3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EFD9C4-AB22-4354-A57D-B70589824523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B3B623-701C-437B-BB81-057E158C5322}" type="datetime1">
              <a:rPr lang="zh-TW" altLang="en-US" smtClean="0"/>
              <a:t>2011/11/28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#!/search-ho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#!/JustinBier_lo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917160" cy="1828800"/>
          </a:xfrm>
        </p:spPr>
        <p:txBody>
          <a:bodyPr>
            <a:normAutofit fontScale="90000"/>
          </a:bodyPr>
          <a:lstStyle/>
          <a:p>
            <a:r>
              <a:rPr lang="en-US" altLang="zh-TW" cap="none" dirty="0" smtClean="0"/>
              <a:t>#</a:t>
            </a:r>
            <a:r>
              <a:rPr lang="en-US" altLang="zh-TW" cap="none" dirty="0" err="1" smtClean="0"/>
              <a:t>TwitterSearch</a:t>
            </a:r>
            <a:r>
              <a:rPr lang="en-US" altLang="zh-TW" cap="none" dirty="0" smtClean="0"/>
              <a:t>: A Comparison Of </a:t>
            </a:r>
            <a:r>
              <a:rPr lang="en-US" altLang="zh-TW" cap="none" dirty="0" err="1" smtClean="0"/>
              <a:t>Microblog</a:t>
            </a:r>
            <a:r>
              <a:rPr lang="en-US" altLang="zh-TW" cap="none" dirty="0" smtClean="0"/>
              <a:t> Search And Web Search </a:t>
            </a:r>
            <a:r>
              <a:rPr lang="en-US" altLang="zh-TW" dirty="0" smtClean="0"/>
              <a:t>(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WSDM’11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6705600" cy="1008112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Speaker:Chiang,guang-ting</a:t>
            </a:r>
            <a:endParaRPr lang="en-US" altLang="zh-TW" dirty="0"/>
          </a:p>
          <a:p>
            <a:r>
              <a:rPr lang="en-US" altLang="zh-TW" dirty="0"/>
              <a:t>Advisor: Dr. </a:t>
            </a:r>
            <a:r>
              <a:rPr lang="en-US" altLang="zh-TW" dirty="0" err="1"/>
              <a:t>Koh</a:t>
            </a:r>
            <a:r>
              <a:rPr lang="en-US" altLang="zh-TW" dirty="0"/>
              <a:t>. </a:t>
            </a:r>
            <a:r>
              <a:rPr lang="en-US" altLang="zh-TW" dirty="0" err="1"/>
              <a:t>Jia</a:t>
            </a:r>
            <a:r>
              <a:rPr lang="en-US" altLang="zh-TW" dirty="0"/>
              <a:t>-ling</a:t>
            </a:r>
          </a:p>
          <a:p>
            <a:endParaRPr lang="zh-TW" altLang="en-US" dirty="0"/>
          </a:p>
        </p:txBody>
      </p:sp>
      <p:pic>
        <p:nvPicPr>
          <p:cNvPr id="1026" name="Picture 2" descr="twitter, bird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29000"/>
            <a:ext cx="172819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2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</a:t>
            </a:r>
            <a:r>
              <a:rPr lang="en-US" altLang="zh-TW" dirty="0" smtClean="0"/>
              <a:t>ethodology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zh-TW" dirty="0" smtClean="0"/>
              <a:t>Query </a:t>
            </a:r>
            <a:r>
              <a:rPr lang="en-US" altLang="zh-TW" dirty="0" smtClean="0"/>
              <a:t>log analysis  (use a </a:t>
            </a:r>
            <a:r>
              <a:rPr lang="en-US" altLang="zh-TW" dirty="0"/>
              <a:t>B</a:t>
            </a:r>
            <a:r>
              <a:rPr lang="en-US" altLang="zh-TW" dirty="0" smtClean="0"/>
              <a:t>eing Toolbar)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Twitter queries issued to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http://twitter.com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l"/>
            </a:pPr>
            <a:r>
              <a:rPr lang="en-US" altLang="zh-TW" dirty="0" smtClean="0"/>
              <a:t>Sample of 33k users over 2 weeks</a:t>
            </a:r>
          </a:p>
          <a:p>
            <a:pPr lvl="2">
              <a:buFont typeface="Wingdings" pitchFamily="2" charset="2"/>
              <a:buChar char="l"/>
            </a:pPr>
            <a:r>
              <a:rPr lang="en-US" altLang="zh-TW" dirty="0" smtClean="0"/>
              <a:t>126k queries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Web queries issued to </a:t>
            </a:r>
            <a:r>
              <a:rPr lang="en-US" altLang="zh-TW" dirty="0"/>
              <a:t>B</a:t>
            </a:r>
            <a:r>
              <a:rPr lang="en-US" altLang="zh-TW" dirty="0" smtClean="0"/>
              <a:t>ing, </a:t>
            </a:r>
            <a:r>
              <a:rPr lang="en-US" altLang="zh-TW" dirty="0"/>
              <a:t>G</a:t>
            </a:r>
            <a:r>
              <a:rPr lang="en-US" altLang="zh-TW" dirty="0" smtClean="0"/>
              <a:t>oogle and </a:t>
            </a:r>
            <a:r>
              <a:rPr lang="en-US" altLang="zh-TW" dirty="0"/>
              <a:t>Y</a:t>
            </a:r>
            <a:r>
              <a:rPr lang="en-US" altLang="zh-TW" dirty="0" smtClean="0"/>
              <a:t>ahoo! 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l"/>
            </a:pPr>
            <a:r>
              <a:rPr lang="en-US" altLang="zh-TW" dirty="0" smtClean="0"/>
              <a:t>For the users who issued twitter queries</a:t>
            </a:r>
            <a:endParaRPr lang="en-US" altLang="zh-TW" dirty="0"/>
          </a:p>
          <a:p>
            <a:pPr lvl="2">
              <a:buFont typeface="Wingdings" pitchFamily="2" charset="2"/>
              <a:buChar char="l"/>
            </a:pPr>
            <a:r>
              <a:rPr lang="en-US" altLang="zh-TW" dirty="0" smtClean="0"/>
              <a:t>2.5 million queries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/>
              <a:t>Comparison of search results</a:t>
            </a:r>
            <a:endParaRPr lang="en-US" altLang="zh-TW" dirty="0"/>
          </a:p>
          <a:p>
            <a:pPr marL="685800" lvl="2" indent="0">
              <a:buNone/>
            </a:pPr>
            <a:endParaRPr lang="en-US" altLang="zh-TW" dirty="0" smtClean="0"/>
          </a:p>
          <a:p>
            <a:pPr lvl="1">
              <a:buFont typeface="Wingdings" pitchFamily="2" charset="2"/>
              <a:buChar char="u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4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How people search </a:t>
            </a:r>
            <a:r>
              <a:rPr lang="en-US" altLang="zh-TW" dirty="0" smtClean="0"/>
              <a:t>twitter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Queries issued</a:t>
            </a:r>
          </a:p>
          <a:p>
            <a:r>
              <a:rPr lang="en-US" altLang="zh-TW" dirty="0" smtClean="0"/>
              <a:t>Temporal patterns</a:t>
            </a:r>
          </a:p>
          <a:p>
            <a:r>
              <a:rPr lang="en-US" altLang="zh-TW" dirty="0" smtClean="0"/>
              <a:t>Cross-corpus behavior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6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Top web queries issued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23928" y="1628800"/>
            <a:ext cx="4842120" cy="4495800"/>
          </a:xfrm>
        </p:spPr>
        <p:txBody>
          <a:bodyPr/>
          <a:lstStyle/>
          <a:p>
            <a:r>
              <a:rPr lang="en-US" altLang="zh-TW" dirty="0" smtClean="0"/>
              <a:t>Top web queries navigational</a:t>
            </a:r>
          </a:p>
          <a:p>
            <a:r>
              <a:rPr lang="en-US" altLang="zh-TW" dirty="0" smtClean="0"/>
              <a:t>Biased towards social networking sites </a:t>
            </a:r>
            <a:r>
              <a:rPr lang="en-US" altLang="zh-TW" dirty="0" err="1" smtClean="0"/>
              <a:t>bcz</a:t>
            </a:r>
            <a:r>
              <a:rPr lang="en-US" altLang="zh-TW" dirty="0" smtClean="0"/>
              <a:t> of the user sample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3528" y="1628800"/>
            <a:ext cx="412204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56661"/>
              </p:ext>
            </p:extLst>
          </p:nvPr>
        </p:nvGraphicFramePr>
        <p:xfrm>
          <a:off x="683568" y="1865020"/>
          <a:ext cx="1440160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/>
              </a:tblGrid>
              <a:tr h="3192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Web</a:t>
                      </a:r>
                      <a:endParaRPr lang="zh-TW" altLang="en-US" dirty="0"/>
                    </a:p>
                  </a:txBody>
                  <a:tcPr/>
                </a:tc>
              </a:tr>
              <a:tr h="3135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twitter</a:t>
                      </a:r>
                      <a:endParaRPr lang="zh-TW" altLang="en-US" sz="1800" dirty="0"/>
                    </a:p>
                  </a:txBody>
                  <a:tcPr/>
                </a:tc>
              </a:tr>
              <a:tr h="3077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youtube</a:t>
                      </a:r>
                      <a:endParaRPr lang="zh-TW" altLang="en-US" sz="1800" dirty="0"/>
                    </a:p>
                  </a:txBody>
                  <a:tcPr/>
                </a:tc>
              </a:tr>
              <a:tr h="30207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facebook</a:t>
                      </a:r>
                      <a:endParaRPr lang="zh-TW" altLang="en-US" sz="1800" dirty="0"/>
                    </a:p>
                  </a:txBody>
                  <a:tcPr/>
                </a:tc>
              </a:tr>
              <a:tr h="2963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google</a:t>
                      </a:r>
                      <a:endParaRPr lang="zh-TW" altLang="en-US" sz="1800" dirty="0"/>
                    </a:p>
                  </a:txBody>
                  <a:tcPr/>
                </a:tc>
              </a:tr>
              <a:tr h="3626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myspace</a:t>
                      </a:r>
                      <a:endParaRPr lang="en-US" altLang="zh-TW" sz="1800" dirty="0" smtClean="0"/>
                    </a:p>
                  </a:txBody>
                  <a:tcPr/>
                </a:tc>
              </a:tr>
              <a:tr h="3569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youtube.com</a:t>
                      </a:r>
                    </a:p>
                  </a:txBody>
                  <a:tcPr/>
                </a:tc>
              </a:tr>
              <a:tr h="3511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yahoo</a:t>
                      </a:r>
                    </a:p>
                  </a:txBody>
                  <a:tcPr/>
                </a:tc>
              </a:tr>
              <a:tr h="3454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ebay</a:t>
                      </a:r>
                      <a:endParaRPr lang="en-US" altLang="zh-TW" sz="1800" dirty="0" smtClean="0"/>
                    </a:p>
                  </a:txBody>
                  <a:tcPr/>
                </a:tc>
              </a:tr>
              <a:tr h="3397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craigslist</a:t>
                      </a:r>
                    </a:p>
                  </a:txBody>
                  <a:tcPr/>
                </a:tc>
              </a:tr>
              <a:tr h="334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myspace.com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3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Top twitter queries issued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23928" y="1628800"/>
            <a:ext cx="4842120" cy="4495800"/>
          </a:xfrm>
        </p:spPr>
        <p:txBody>
          <a:bodyPr/>
          <a:lstStyle/>
          <a:p>
            <a:r>
              <a:rPr lang="en-US" altLang="zh-TW" dirty="0" smtClean="0"/>
              <a:t>People-focused</a:t>
            </a:r>
          </a:p>
          <a:p>
            <a:r>
              <a:rPr lang="en-US" altLang="zh-TW" dirty="0" smtClean="0"/>
              <a:t>Specialized syntax</a:t>
            </a:r>
          </a:p>
          <a:p>
            <a:r>
              <a:rPr lang="en-US" altLang="zh-TW" dirty="0"/>
              <a:t>Temporal aspects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3528" y="1628800"/>
            <a:ext cx="412204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204314"/>
              </p:ext>
            </p:extLst>
          </p:nvPr>
        </p:nvGraphicFramePr>
        <p:xfrm>
          <a:off x="179512" y="1865020"/>
          <a:ext cx="3672408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2168"/>
                <a:gridCol w="2160240"/>
              </a:tblGrid>
              <a:tr h="3192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Web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Twitter</a:t>
                      </a:r>
                      <a:endParaRPr lang="zh-TW" altLang="en-US" dirty="0"/>
                    </a:p>
                  </a:txBody>
                  <a:tcPr/>
                </a:tc>
              </a:tr>
              <a:tr h="3135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twitter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New moon</a:t>
                      </a:r>
                      <a:endParaRPr lang="zh-TW" altLang="en-US" sz="1800" dirty="0"/>
                    </a:p>
                  </a:txBody>
                  <a:tcPr/>
                </a:tc>
              </a:tr>
              <a:tr h="3077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youtube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#</a:t>
                      </a:r>
                      <a:r>
                        <a:rPr lang="en-US" altLang="zh-TW" sz="1800" dirty="0" err="1" smtClean="0"/>
                        <a:t>youknowyouruglyif</a:t>
                      </a:r>
                      <a:endParaRPr lang="zh-TW" altLang="en-US" sz="1800" dirty="0"/>
                    </a:p>
                  </a:txBody>
                  <a:tcPr/>
                </a:tc>
              </a:tr>
              <a:tr h="30207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facebook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Justin </a:t>
                      </a:r>
                      <a:r>
                        <a:rPr lang="en-US" altLang="zh-TW" sz="1800" dirty="0" err="1" smtClean="0"/>
                        <a:t>bieber</a:t>
                      </a:r>
                      <a:endParaRPr lang="zh-TW" altLang="en-US" sz="1800" dirty="0"/>
                    </a:p>
                  </a:txBody>
                  <a:tcPr/>
                </a:tc>
              </a:tr>
              <a:tr h="2963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google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Adam lambert</a:t>
                      </a:r>
                      <a:endParaRPr lang="zh-TW" altLang="en-US" sz="1800" dirty="0"/>
                    </a:p>
                  </a:txBody>
                  <a:tcPr/>
                </a:tc>
              </a:tr>
              <a:tr h="3626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myspace</a:t>
                      </a:r>
                      <a:endParaRPr lang="en-US" altLang="zh-TW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#theresway2many</a:t>
                      </a:r>
                    </a:p>
                  </a:txBody>
                  <a:tcPr/>
                </a:tc>
              </a:tr>
              <a:tr h="3569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youtube.com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Taylor swift</a:t>
                      </a:r>
                    </a:p>
                  </a:txBody>
                  <a:tcPr/>
                </a:tc>
              </a:tr>
              <a:tr h="3511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yahoo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Lady gaga</a:t>
                      </a:r>
                    </a:p>
                  </a:txBody>
                  <a:tcPr/>
                </a:tc>
              </a:tr>
              <a:tr h="3454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/>
                        <a:t>ebay</a:t>
                      </a:r>
                      <a:endParaRPr lang="en-US" altLang="zh-TW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Modern warfare 2</a:t>
                      </a:r>
                    </a:p>
                  </a:txBody>
                  <a:tcPr/>
                </a:tc>
              </a:tr>
              <a:tr h="3397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craigslist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Thanksgiving</a:t>
                      </a:r>
                    </a:p>
                  </a:txBody>
                  <a:tcPr/>
                </a:tc>
              </a:tr>
              <a:tr h="334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myspace.com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#</a:t>
                      </a:r>
                      <a:r>
                        <a:rPr lang="en-US" altLang="zh-TW" sz="1800" dirty="0" err="1" smtClean="0"/>
                        <a:t>wecoolandallbut</a:t>
                      </a:r>
                      <a:endParaRPr lang="en-US" altLang="zh-TW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0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People in twitter queries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1360" cy="4495800"/>
          </a:xfrm>
        </p:spPr>
        <p:txBody>
          <a:bodyPr/>
          <a:lstStyle/>
          <a:p>
            <a:r>
              <a:rPr lang="en-US" altLang="zh-TW" dirty="0" smtClean="0"/>
              <a:t>Lots of celebrity names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Lady gaga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/>
              <a:t>Celebrities unlikely to just be part of a query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Lady gaga is a man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/>
              <a:t>Many references to individual user </a:t>
            </a:r>
            <a:r>
              <a:rPr lang="en-US" altLang="zh-TW" dirty="0" smtClean="0"/>
              <a:t>accounts</a:t>
            </a:r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24782"/>
              </p:ext>
            </p:extLst>
          </p:nvPr>
        </p:nvGraphicFramePr>
        <p:xfrm>
          <a:off x="4788024" y="1772816"/>
          <a:ext cx="4151784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7944"/>
                <a:gridCol w="1311920"/>
                <a:gridCol w="1311920"/>
              </a:tblGrid>
              <a:tr h="26282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web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twitter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Is a celebrity 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3.1%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15.2%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Mentions a </a:t>
                      </a:r>
                    </a:p>
                    <a:p>
                      <a:r>
                        <a:rPr lang="en-US" altLang="zh-TW" dirty="0" smtClean="0"/>
                        <a:t>celebrity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14.9%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6.5%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Contains @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3.4%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Is a username </a:t>
                      </a:r>
                    </a:p>
                    <a:p>
                      <a:r>
                        <a:rPr lang="en-US" altLang="zh-TW" dirty="0" smtClean="0"/>
                        <a:t>without@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2.4%</a:t>
                      </a:r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Contains #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21.3%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Twitter syntax :@ and #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4031360" cy="449580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Specialized </a:t>
            </a:r>
            <a:r>
              <a:rPr lang="en-US" altLang="zh-TW" dirty="0"/>
              <a:t>syntax very </a:t>
            </a:r>
            <a:r>
              <a:rPr lang="en-US" altLang="zh-TW" dirty="0" smtClean="0"/>
              <a:t>common </a:t>
            </a:r>
            <a:r>
              <a:rPr lang="en-US" altLang="zh-TW" dirty="0"/>
              <a:t>for Twitter</a:t>
            </a:r>
          </a:p>
          <a:p>
            <a:r>
              <a:rPr lang="en-US" altLang="zh-TW" dirty="0" smtClean="0"/>
              <a:t>@ </a:t>
            </a:r>
            <a:r>
              <a:rPr lang="en-US" altLang="zh-TW" dirty="0"/>
              <a:t>and # </a:t>
            </a:r>
            <a:r>
              <a:rPr lang="en-US" altLang="zh-TW" dirty="0" smtClean="0"/>
              <a:t>reduce ambiguity </a:t>
            </a:r>
            <a:r>
              <a:rPr lang="en-US" altLang="zh-TW" dirty="0"/>
              <a:t>like advanced </a:t>
            </a:r>
            <a:r>
              <a:rPr lang="en-US" altLang="zh-TW" dirty="0" smtClean="0"/>
              <a:t>query </a:t>
            </a:r>
            <a:r>
              <a:rPr lang="en-US" altLang="zh-TW" dirty="0"/>
              <a:t>operators</a:t>
            </a:r>
          </a:p>
          <a:p>
            <a:r>
              <a:rPr lang="en-US" altLang="zh-TW" dirty="0" smtClean="0"/>
              <a:t>Important </a:t>
            </a:r>
            <a:r>
              <a:rPr lang="en-US" altLang="zh-TW" dirty="0"/>
              <a:t>differences: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Part </a:t>
            </a:r>
            <a:r>
              <a:rPr lang="en-US" altLang="zh-TW" dirty="0"/>
              <a:t>of content creation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err="1" smtClean="0"/>
              <a:t>Hashtag</a:t>
            </a:r>
            <a:r>
              <a:rPr lang="en-US" altLang="zh-TW" dirty="0" smtClean="0"/>
              <a:t> </a:t>
            </a:r>
            <a:r>
              <a:rPr lang="en-US" altLang="zh-TW" dirty="0"/>
              <a:t>queries often </a:t>
            </a:r>
            <a:r>
              <a:rPr lang="en-US" altLang="zh-TW" dirty="0" smtClean="0"/>
              <a:t>issued </a:t>
            </a:r>
            <a:r>
              <a:rPr lang="en-US" altLang="zh-TW" dirty="0"/>
              <a:t>via a click</a:t>
            </a:r>
            <a:endParaRPr lang="en-US" altLang="zh-TW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27687"/>
              </p:ext>
            </p:extLst>
          </p:nvPr>
        </p:nvGraphicFramePr>
        <p:xfrm>
          <a:off x="4788024" y="1772816"/>
          <a:ext cx="4151784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7944"/>
                <a:gridCol w="1311920"/>
                <a:gridCol w="1311920"/>
              </a:tblGrid>
              <a:tr h="26282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web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twitter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Is a celebrity 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3.1%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15.2%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Mentions a </a:t>
                      </a:r>
                    </a:p>
                    <a:p>
                      <a:r>
                        <a:rPr lang="en-US" altLang="zh-TW" dirty="0" smtClean="0"/>
                        <a:t>celebrity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14.9%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6.5%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Contains @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3.4%</a:t>
                      </a:r>
                      <a:endParaRPr lang="zh-TW" altLang="en-US" dirty="0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Is a username </a:t>
                      </a:r>
                    </a:p>
                    <a:p>
                      <a:r>
                        <a:rPr lang="en-US" altLang="zh-TW" dirty="0" smtClean="0"/>
                        <a:t>without@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2.4%</a:t>
                      </a:r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Contains #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21.3%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7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Twitter Query </a:t>
            </a:r>
            <a:r>
              <a:rPr lang="en-US" altLang="zh-TW" dirty="0" smtClean="0"/>
              <a:t>Popularity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Hashtag</a:t>
            </a:r>
            <a:r>
              <a:rPr lang="en-US" altLang="zh-TW" dirty="0" smtClean="0"/>
              <a:t> </a:t>
            </a:r>
            <a:r>
              <a:rPr lang="en-US" altLang="zh-TW" dirty="0"/>
              <a:t>queries particularly popular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Most </a:t>
            </a:r>
            <a:r>
              <a:rPr lang="en-US" altLang="zh-TW" dirty="0" smtClean="0"/>
              <a:t>popular(Top 50) </a:t>
            </a:r>
            <a:r>
              <a:rPr lang="en-US" altLang="zh-TW" dirty="0"/>
              <a:t>queries: </a:t>
            </a:r>
            <a:endParaRPr lang="en-US" altLang="zh-TW" dirty="0" smtClean="0"/>
          </a:p>
          <a:p>
            <a:pPr marL="365760" lvl="1" indent="0">
              <a:buNone/>
            </a:pPr>
            <a:r>
              <a:rPr lang="en-US" altLang="zh-TW" dirty="0" smtClean="0"/>
              <a:t>   </a:t>
            </a:r>
            <a:r>
              <a:rPr lang="en-US" altLang="zh-TW" dirty="0" err="1" smtClean="0"/>
              <a:t>Hashtag</a:t>
            </a:r>
            <a:r>
              <a:rPr lang="en-US" altLang="zh-TW" dirty="0" smtClean="0"/>
              <a:t> </a:t>
            </a:r>
            <a:r>
              <a:rPr lang="en-US" altLang="zh-TW" dirty="0"/>
              <a:t>51% of the time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Least </a:t>
            </a:r>
            <a:r>
              <a:rPr lang="en-US" altLang="zh-TW" dirty="0" smtClean="0"/>
              <a:t>popular(</a:t>
            </a:r>
            <a:r>
              <a:rPr lang="en-US" altLang="zh-TW" dirty="0" err="1" smtClean="0"/>
              <a:t>Occure</a:t>
            </a:r>
            <a:r>
              <a:rPr lang="en-US" altLang="zh-TW" dirty="0" smtClean="0"/>
              <a:t> once) </a:t>
            </a:r>
            <a:r>
              <a:rPr lang="en-US" altLang="zh-TW" dirty="0"/>
              <a:t>queries: </a:t>
            </a:r>
            <a:endParaRPr lang="en-US" altLang="zh-TW" dirty="0" smtClean="0"/>
          </a:p>
          <a:p>
            <a:pPr marL="365760" lvl="1" indent="0">
              <a:buNone/>
            </a:pPr>
            <a:r>
              <a:rPr lang="en-US" altLang="zh-TW" dirty="0" smtClean="0"/>
              <a:t>   </a:t>
            </a:r>
            <a:r>
              <a:rPr lang="en-US" altLang="zh-TW" dirty="0" err="1" smtClean="0"/>
              <a:t>Hashtag</a:t>
            </a:r>
            <a:r>
              <a:rPr lang="en-US" altLang="zh-TW" dirty="0" smtClean="0"/>
              <a:t> </a:t>
            </a:r>
            <a:r>
              <a:rPr lang="en-US" altLang="zh-TW" dirty="0"/>
              <a:t>7% of the time</a:t>
            </a:r>
          </a:p>
          <a:p>
            <a:r>
              <a:rPr lang="en-US" altLang="zh-TW" dirty="0" smtClean="0"/>
              <a:t>Celebrity </a:t>
            </a:r>
            <a:r>
              <a:rPr lang="en-US" altLang="zh-TW" dirty="0"/>
              <a:t>queries particularly popular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Most </a:t>
            </a:r>
            <a:r>
              <a:rPr lang="en-US" altLang="zh-TW" dirty="0"/>
              <a:t>popular queries: Celebrity 25% of the time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Least </a:t>
            </a:r>
            <a:r>
              <a:rPr lang="en-US" altLang="zh-TW" dirty="0"/>
              <a:t>popular queries: Celebrity 4% of the </a:t>
            </a:r>
            <a:r>
              <a:rPr lang="en-US" altLang="zh-TW" dirty="0" smtClean="0"/>
              <a:t>time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3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Temporal Patterns on </a:t>
            </a:r>
            <a:r>
              <a:rPr lang="en-US" altLang="zh-TW" dirty="0" smtClean="0"/>
              <a:t>Twitter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Individuals </a:t>
            </a:r>
            <a:r>
              <a:rPr lang="en-US" altLang="zh-TW" dirty="0"/>
              <a:t>repeat the same query on Twitter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35</a:t>
            </a:r>
            <a:r>
              <a:rPr lang="en-US" altLang="zh-TW" dirty="0"/>
              <a:t>% of Web queries are </a:t>
            </a:r>
            <a:r>
              <a:rPr lang="en-US" altLang="zh-TW" dirty="0" smtClean="0"/>
              <a:t>repeat(re-finding)</a:t>
            </a:r>
            <a:endParaRPr lang="en-US" altLang="zh-TW" dirty="0"/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56</a:t>
            </a:r>
            <a:r>
              <a:rPr lang="en-US" altLang="zh-TW" dirty="0"/>
              <a:t>% of Twitter queries are repeat</a:t>
            </a:r>
          </a:p>
          <a:p>
            <a:r>
              <a:rPr lang="en-US" altLang="zh-TW" dirty="0" smtClean="0"/>
              <a:t>But </a:t>
            </a:r>
            <a:r>
              <a:rPr lang="en-US" altLang="zh-TW" dirty="0"/>
              <a:t>sessions are </a:t>
            </a:r>
            <a:r>
              <a:rPr lang="en-US" altLang="zh-TW" dirty="0" smtClean="0"/>
              <a:t>shorter</a:t>
            </a:r>
          </a:p>
          <a:p>
            <a:pPr lvl="1"/>
            <a:r>
              <a:rPr lang="en-US" altLang="zh-TW" dirty="0"/>
              <a:t>A </a:t>
            </a:r>
            <a:r>
              <a:rPr lang="en-US" altLang="zh-TW" dirty="0" smtClean="0"/>
              <a:t>session is a series of queries issued by an individual  </a:t>
            </a:r>
            <a:r>
              <a:rPr lang="en-US" altLang="zh-TW" dirty="0"/>
              <a:t>in </a:t>
            </a:r>
            <a:r>
              <a:rPr lang="en-US" altLang="zh-TW" dirty="0" smtClean="0"/>
              <a:t>close succession</a:t>
            </a:r>
            <a:r>
              <a:rPr lang="en-US" altLang="zh-TW" dirty="0"/>
              <a:t>, often (but not always) with </a:t>
            </a:r>
            <a:r>
              <a:rPr lang="en-US" altLang="zh-TW" dirty="0" smtClean="0"/>
              <a:t>all queries </a:t>
            </a:r>
            <a:r>
              <a:rPr lang="en-US" altLang="zh-TW" dirty="0"/>
              <a:t>being related to </a:t>
            </a:r>
            <a:r>
              <a:rPr lang="en-US" altLang="zh-TW" dirty="0" smtClean="0"/>
              <a:t>the </a:t>
            </a:r>
            <a:r>
              <a:rPr lang="en-US" altLang="zh-TW" dirty="0"/>
              <a:t>same topic.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496224"/>
              </p:ext>
            </p:extLst>
          </p:nvPr>
        </p:nvGraphicFramePr>
        <p:xfrm>
          <a:off x="1259632" y="4941168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4456"/>
                <a:gridCol w="1008112"/>
                <a:gridCol w="983432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web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twitter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Number of queries in session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Number of unique queries in session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2.67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Seconds between queries in session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13.6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9.4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1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Cross-Corpus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247384" cy="44958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Some </a:t>
            </a:r>
            <a:r>
              <a:rPr lang="en-US" altLang="zh-TW" dirty="0"/>
              <a:t>users issued same </a:t>
            </a:r>
            <a:r>
              <a:rPr lang="en-US" altLang="zh-TW" dirty="0" smtClean="0"/>
              <a:t>query </a:t>
            </a:r>
            <a:r>
              <a:rPr lang="en-US" altLang="zh-TW" dirty="0"/>
              <a:t>to Twitter &amp; Web</a:t>
            </a:r>
          </a:p>
          <a:p>
            <a:r>
              <a:rPr lang="en-US" altLang="zh-TW" dirty="0" smtClean="0"/>
              <a:t>Overlapping </a:t>
            </a:r>
            <a:r>
              <a:rPr lang="en-US" altLang="zh-TW" dirty="0"/>
              <a:t>queries </a:t>
            </a:r>
            <a:r>
              <a:rPr lang="en-US" altLang="zh-TW" dirty="0" smtClean="0"/>
              <a:t>highly </a:t>
            </a:r>
            <a:r>
              <a:rPr lang="en-US" altLang="zh-TW" dirty="0"/>
              <a:t>informational</a:t>
            </a:r>
          </a:p>
          <a:p>
            <a:r>
              <a:rPr lang="en-US" altLang="zh-TW" dirty="0" smtClean="0"/>
              <a:t>Web </a:t>
            </a:r>
            <a:r>
              <a:rPr lang="en-US" altLang="zh-TW" dirty="0"/>
              <a:t>used to explore</a:t>
            </a:r>
          </a:p>
          <a:p>
            <a:r>
              <a:rPr lang="en-US" altLang="zh-TW" dirty="0" smtClean="0"/>
              <a:t>Twitter </a:t>
            </a:r>
            <a:r>
              <a:rPr lang="en-US" altLang="zh-TW" dirty="0"/>
              <a:t>used to monitor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75620"/>
              </p:ext>
            </p:extLst>
          </p:nvPr>
        </p:nvGraphicFramePr>
        <p:xfrm>
          <a:off x="5076056" y="1700808"/>
          <a:ext cx="3744416" cy="42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080120"/>
              </a:tblGrid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query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corpus</a:t>
                      </a:r>
                      <a:endParaRPr lang="zh-TW" altLang="en-US" sz="2000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/>
                        <a:t>new moon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twitter</a:t>
                      </a:r>
                      <a:endParaRPr lang="zh-TW" altLang="en-US" sz="2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#new moon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twitter</a:t>
                      </a:r>
                      <a:endParaRPr lang="zh-TW" altLang="en-US" sz="2000" dirty="0" smtClean="0"/>
                    </a:p>
                  </a:txBody>
                  <a:tcPr/>
                </a:tc>
              </a:tr>
              <a:tr h="395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new moon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web</a:t>
                      </a:r>
                      <a:endParaRPr lang="zh-TW" altLang="en-US" sz="2000" dirty="0"/>
                    </a:p>
                  </a:txBody>
                  <a:tcPr/>
                </a:tc>
              </a:tr>
              <a:tr h="359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new moon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twitter</a:t>
                      </a:r>
                      <a:endParaRPr lang="zh-TW" altLang="en-US" sz="2000" dirty="0" smtClean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/>
                        <a:t>watch new moon full </a:t>
                      </a:r>
                      <a:r>
                        <a:rPr lang="en-US" altLang="zh-TW" sz="2000" dirty="0" err="1" smtClean="0"/>
                        <a:t>movue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web</a:t>
                      </a:r>
                      <a:endParaRPr lang="zh-TW" altLang="en-US" sz="2000" dirty="0" smtClean="0"/>
                    </a:p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/>
                        <a:t>new moon whole movie </a:t>
                      </a:r>
                    </a:p>
                    <a:p>
                      <a:pPr algn="l"/>
                      <a:r>
                        <a:rPr lang="en-US" altLang="zh-TW" sz="2000" dirty="0" smtClean="0"/>
                        <a:t>online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web</a:t>
                      </a:r>
                      <a:endParaRPr lang="zh-TW" altLang="en-US" sz="2000" dirty="0" smtClean="0"/>
                    </a:p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/>
                        <a:t>watch new moon full movie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web</a:t>
                      </a:r>
                      <a:endParaRPr lang="zh-TW" altLang="en-US" sz="2000" dirty="0" smtClean="0"/>
                    </a:p>
                    <a:p>
                      <a:pPr algn="ctr"/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1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What people find on </a:t>
            </a:r>
            <a:r>
              <a:rPr lang="en-US" altLang="zh-TW" dirty="0" smtClean="0"/>
              <a:t>twitter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Collecting twitter and web </a:t>
            </a:r>
            <a:r>
              <a:rPr lang="en-US" altLang="zh-TW" dirty="0" smtClean="0"/>
              <a:t>results</a:t>
            </a:r>
          </a:p>
          <a:p>
            <a:pPr lvl="1"/>
            <a:r>
              <a:rPr lang="en-US" altLang="zh-TW" dirty="0" smtClean="0"/>
              <a:t>Twitter’s spritzer</a:t>
            </a:r>
          </a:p>
          <a:p>
            <a:pPr lvl="2"/>
            <a:r>
              <a:rPr lang="en-US" altLang="zh-TW" dirty="0" smtClean="0"/>
              <a:t>1 week</a:t>
            </a:r>
          </a:p>
          <a:p>
            <a:pPr lvl="2"/>
            <a:r>
              <a:rPr lang="en-US" altLang="zh-TW" dirty="0" smtClean="0"/>
              <a:t>8 million posts</a:t>
            </a:r>
          </a:p>
          <a:p>
            <a:pPr lvl="2"/>
            <a:r>
              <a:rPr lang="en-US" altLang="zh-TW" dirty="0" smtClean="0"/>
              <a:t>50 most common queries</a:t>
            </a:r>
          </a:p>
          <a:p>
            <a:pPr lvl="1"/>
            <a:r>
              <a:rPr lang="en-US" altLang="zh-TW" dirty="0" smtClean="0"/>
              <a:t>Twitter’s result</a:t>
            </a:r>
          </a:p>
          <a:p>
            <a:pPr lvl="2"/>
            <a:r>
              <a:rPr lang="en-US" altLang="zh-TW" dirty="0" smtClean="0"/>
              <a:t>Present entire content of each result in the result list</a:t>
            </a:r>
            <a:endParaRPr lang="en-US" altLang="zh-TW" dirty="0"/>
          </a:p>
          <a:p>
            <a:pPr lvl="1"/>
            <a:r>
              <a:rPr lang="en-US" altLang="zh-TW" dirty="0" smtClean="0"/>
              <a:t>Web’s result</a:t>
            </a:r>
          </a:p>
          <a:p>
            <a:pPr lvl="2"/>
            <a:r>
              <a:rPr lang="en-US" altLang="zh-TW" dirty="0"/>
              <a:t>presented </a:t>
            </a:r>
            <a:r>
              <a:rPr lang="en-US" altLang="zh-TW" dirty="0" smtClean="0"/>
              <a:t>as a list of hyperlinks</a:t>
            </a:r>
            <a:r>
              <a:rPr lang="en-US" altLang="zh-TW" dirty="0"/>
              <a:t>, </a:t>
            </a:r>
            <a:r>
              <a:rPr lang="en-US" altLang="zh-TW" dirty="0" smtClean="0"/>
              <a:t>each with an  </a:t>
            </a:r>
            <a:r>
              <a:rPr lang="en-US" altLang="zh-TW" dirty="0"/>
              <a:t>algorithmically </a:t>
            </a:r>
            <a:r>
              <a:rPr lang="en-US" altLang="zh-TW" dirty="0" smtClean="0"/>
              <a:t>extracted snippet of text designed to help  </a:t>
            </a:r>
            <a:r>
              <a:rPr lang="en-US" altLang="zh-TW" dirty="0"/>
              <a:t>the </a:t>
            </a:r>
            <a:r>
              <a:rPr lang="en-US" altLang="zh-TW" dirty="0" smtClean="0"/>
              <a:t>searcher select which hyperlink to visit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9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Why people search twitter</a:t>
            </a:r>
          </a:p>
          <a:p>
            <a:r>
              <a:rPr lang="en-US" altLang="zh-TW" dirty="0" smtClean="0"/>
              <a:t>How people search twitter</a:t>
            </a:r>
          </a:p>
          <a:p>
            <a:r>
              <a:rPr lang="en-US" altLang="zh-TW" dirty="0" smtClean="0"/>
              <a:t>What people find on twitter</a:t>
            </a:r>
          </a:p>
          <a:p>
            <a:r>
              <a:rPr lang="en-US" altLang="zh-TW" dirty="0" smtClean="0"/>
              <a:t>Design implication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My personal thinking…..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7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people find on twitter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561492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dirty="0"/>
              <a:t>Language difference in </a:t>
            </a:r>
            <a:r>
              <a:rPr lang="en-US" altLang="zh-TW" dirty="0" smtClean="0"/>
              <a:t>results</a:t>
            </a:r>
          </a:p>
          <a:p>
            <a:pPr lvl="1"/>
            <a:r>
              <a:rPr lang="en-US" altLang="zh-TW" dirty="0" smtClean="0"/>
              <a:t>Use Latent </a:t>
            </a:r>
            <a:r>
              <a:rPr lang="en-US" altLang="zh-TW" dirty="0" err="1" smtClean="0"/>
              <a:t>Dirichlet</a:t>
            </a:r>
            <a:r>
              <a:rPr lang="en-US" altLang="zh-TW" dirty="0" smtClean="0"/>
              <a:t> Allocation (</a:t>
            </a:r>
            <a:r>
              <a:rPr lang="en-US" altLang="zh-TW" dirty="0"/>
              <a:t>LDA) </a:t>
            </a:r>
            <a:r>
              <a:rPr lang="en-US" altLang="zh-TW" dirty="0" smtClean="0"/>
              <a:t>, a popular  </a:t>
            </a:r>
            <a:r>
              <a:rPr lang="en-US" altLang="zh-TW" dirty="0"/>
              <a:t>unsupervised </a:t>
            </a:r>
            <a:r>
              <a:rPr lang="en-US" altLang="zh-TW" dirty="0" smtClean="0"/>
              <a:t>latent variable </a:t>
            </a:r>
            <a:r>
              <a:rPr lang="en-US" altLang="zh-TW" dirty="0"/>
              <a:t>topic model from the machine learning </a:t>
            </a:r>
            <a:r>
              <a:rPr lang="en-US" altLang="zh-TW" dirty="0" smtClean="0"/>
              <a:t>technology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流程圖: 接點 4"/>
          <p:cNvSpPr/>
          <p:nvPr/>
        </p:nvSpPr>
        <p:spPr>
          <a:xfrm>
            <a:off x="971600" y="3753036"/>
            <a:ext cx="648072" cy="57606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T1</a:t>
            </a:r>
            <a:endParaRPr lang="zh-TW" altLang="en-US" dirty="0"/>
          </a:p>
        </p:txBody>
      </p:sp>
      <p:sp>
        <p:nvSpPr>
          <p:cNvPr id="6" name="流程圖: 接點 5"/>
          <p:cNvSpPr/>
          <p:nvPr/>
        </p:nvSpPr>
        <p:spPr>
          <a:xfrm>
            <a:off x="971600" y="4659213"/>
            <a:ext cx="648072" cy="57606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T2</a:t>
            </a:r>
            <a:endParaRPr lang="zh-TW" altLang="en-US" dirty="0"/>
          </a:p>
        </p:txBody>
      </p:sp>
      <p:sp>
        <p:nvSpPr>
          <p:cNvPr id="7" name="流程圖: 接點 6"/>
          <p:cNvSpPr/>
          <p:nvPr/>
        </p:nvSpPr>
        <p:spPr>
          <a:xfrm>
            <a:off x="971600" y="5661248"/>
            <a:ext cx="648072" cy="57606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T3</a:t>
            </a:r>
            <a:endParaRPr lang="zh-TW" altLang="en-US" dirty="0"/>
          </a:p>
        </p:txBody>
      </p:sp>
      <p:sp>
        <p:nvSpPr>
          <p:cNvPr id="8" name="流程圖: 多重文件 7"/>
          <p:cNvSpPr/>
          <p:nvPr/>
        </p:nvSpPr>
        <p:spPr>
          <a:xfrm>
            <a:off x="2991272" y="4293096"/>
            <a:ext cx="584448" cy="504056"/>
          </a:xfrm>
          <a:prstGeom prst="flowChartMulti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D2</a:t>
            </a:r>
            <a:endParaRPr lang="zh-TW" altLang="en-US" dirty="0"/>
          </a:p>
        </p:txBody>
      </p:sp>
      <p:sp>
        <p:nvSpPr>
          <p:cNvPr id="9" name="流程圖: 多重文件 8"/>
          <p:cNvSpPr/>
          <p:nvPr/>
        </p:nvSpPr>
        <p:spPr>
          <a:xfrm>
            <a:off x="2987824" y="3429000"/>
            <a:ext cx="584448" cy="504056"/>
          </a:xfrm>
          <a:prstGeom prst="flowChartMulti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D1</a:t>
            </a:r>
            <a:endParaRPr lang="zh-TW" altLang="en-US" dirty="0"/>
          </a:p>
        </p:txBody>
      </p:sp>
      <p:sp>
        <p:nvSpPr>
          <p:cNvPr id="10" name="流程圖: 多重文件 9"/>
          <p:cNvSpPr/>
          <p:nvPr/>
        </p:nvSpPr>
        <p:spPr>
          <a:xfrm>
            <a:off x="2987824" y="4996383"/>
            <a:ext cx="584448" cy="504056"/>
          </a:xfrm>
          <a:prstGeom prst="flowChartMulti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D3</a:t>
            </a:r>
            <a:endParaRPr lang="zh-TW" altLang="en-US" dirty="0"/>
          </a:p>
        </p:txBody>
      </p:sp>
      <p:sp>
        <p:nvSpPr>
          <p:cNvPr id="11" name="流程圖: 多重文件 10"/>
          <p:cNvSpPr/>
          <p:nvPr/>
        </p:nvSpPr>
        <p:spPr>
          <a:xfrm>
            <a:off x="2991272" y="5805264"/>
            <a:ext cx="584448" cy="504056"/>
          </a:xfrm>
          <a:prstGeom prst="flowChartMulti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D4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139952" y="388912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T1:w1, w2, w3…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139952" y="447454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T2:w1, w3, w5, w7…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39952" y="505061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T3:w2, w4, w6…</a:t>
            </a:r>
            <a:endParaRPr lang="zh-TW" altLang="en-US" dirty="0"/>
          </a:p>
        </p:txBody>
      </p:sp>
      <p:cxnSp>
        <p:nvCxnSpPr>
          <p:cNvPr id="16" name="直線單箭頭接點 15"/>
          <p:cNvCxnSpPr>
            <a:stCxn id="5" idx="6"/>
            <a:endCxn id="9" idx="1"/>
          </p:cNvCxnSpPr>
          <p:nvPr/>
        </p:nvCxnSpPr>
        <p:spPr>
          <a:xfrm flipV="1">
            <a:off x="1619672" y="3681028"/>
            <a:ext cx="136815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5" idx="6"/>
            <a:endCxn id="10" idx="1"/>
          </p:cNvCxnSpPr>
          <p:nvPr/>
        </p:nvCxnSpPr>
        <p:spPr>
          <a:xfrm>
            <a:off x="1619672" y="4041068"/>
            <a:ext cx="1368152" cy="1207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5" idx="6"/>
            <a:endCxn id="11" idx="1"/>
          </p:cNvCxnSpPr>
          <p:nvPr/>
        </p:nvCxnSpPr>
        <p:spPr>
          <a:xfrm>
            <a:off x="1619672" y="4041068"/>
            <a:ext cx="1371600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6" idx="6"/>
            <a:endCxn id="9" idx="1"/>
          </p:cNvCxnSpPr>
          <p:nvPr/>
        </p:nvCxnSpPr>
        <p:spPr>
          <a:xfrm flipV="1">
            <a:off x="1619672" y="3681028"/>
            <a:ext cx="1368152" cy="12662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6" idx="6"/>
            <a:endCxn id="8" idx="1"/>
          </p:cNvCxnSpPr>
          <p:nvPr/>
        </p:nvCxnSpPr>
        <p:spPr>
          <a:xfrm flipV="1">
            <a:off x="1619672" y="4545124"/>
            <a:ext cx="1371600" cy="402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7" idx="6"/>
            <a:endCxn id="10" idx="1"/>
          </p:cNvCxnSpPr>
          <p:nvPr/>
        </p:nvCxnSpPr>
        <p:spPr>
          <a:xfrm flipV="1">
            <a:off x="1619672" y="5248411"/>
            <a:ext cx="1368152" cy="700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6"/>
            <a:endCxn id="11" idx="1"/>
          </p:cNvCxnSpPr>
          <p:nvPr/>
        </p:nvCxnSpPr>
        <p:spPr>
          <a:xfrm>
            <a:off x="1619672" y="5949280"/>
            <a:ext cx="1371600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6444208" y="39330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D1:t1, t2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461695" y="447454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D2:t2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6444208" y="505061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D3:t1, t3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444208" y="55799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D4:t1, t3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283968" y="6003286"/>
            <a:ext cx="4464496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Use these feature learn, then computing the similarity.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4605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people find on twitter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3178153"/>
              </p:ext>
            </p:extLst>
          </p:nvPr>
        </p:nvGraphicFramePr>
        <p:xfrm>
          <a:off x="179512" y="2132856"/>
          <a:ext cx="7416824" cy="4028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1872208"/>
                <a:gridCol w="4752528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Description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Top words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twitter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Social chatter about Lady Gaga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what you </a:t>
                      </a:r>
                      <a:r>
                        <a:rPr lang="en-US" altLang="zh-TW" dirty="0" err="1" smtClean="0"/>
                        <a:t>url</a:t>
                      </a:r>
                      <a:r>
                        <a:rPr lang="en-US" altLang="zh-TW" dirty="0" smtClean="0"/>
                        <a:t> but looks about </a:t>
                      </a:r>
                      <a:r>
                        <a:rPr lang="en-US" altLang="zh-TW" dirty="0" err="1" smtClean="0"/>
                        <a:t>rt</a:t>
                      </a:r>
                      <a:r>
                        <a:rPr lang="en-US" altLang="zh-TW" dirty="0" smtClean="0"/>
                        <a:t> weird do now she's will man </a:t>
                      </a:r>
                      <a:r>
                        <a:rPr lang="en-US" altLang="zh-TW" dirty="0" err="1" smtClean="0"/>
                        <a:t>omg</a:t>
                      </a:r>
                      <a:r>
                        <a:rPr lang="en-US" altLang="zh-TW" dirty="0" smtClean="0"/>
                        <a:t> wearing say listening hell bitch </a:t>
                      </a:r>
                      <a:r>
                        <a:rPr lang="en-US" altLang="zh-TW" dirty="0" err="1" smtClean="0"/>
                        <a:t>lmao</a:t>
                      </a: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2009 American Music Awards performance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url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adam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ama</a:t>
                      </a:r>
                      <a:r>
                        <a:rPr lang="en-US" altLang="zh-TW" dirty="0" smtClean="0"/>
                        <a:t> 2009 performance want </a:t>
                      </a:r>
                      <a:r>
                        <a:rPr lang="en-US" altLang="zh-TW" dirty="0" err="1" smtClean="0"/>
                        <a:t>lol</a:t>
                      </a:r>
                      <a:r>
                        <a:rPr lang="en-US" altLang="zh-TW" dirty="0" smtClean="0"/>
                        <a:t> so lambert </a:t>
                      </a:r>
                      <a:r>
                        <a:rPr lang="en-US" altLang="zh-TW" dirty="0" err="1" smtClean="0"/>
                        <a:t>amas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awardsrihanna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americanwatching</a:t>
                      </a:r>
                      <a:r>
                        <a:rPr lang="en-US" altLang="zh-TW" dirty="0" smtClean="0"/>
                        <a:t> tonight </a:t>
                      </a:r>
                      <a:r>
                        <a:rPr lang="en-US" altLang="zh-TW" dirty="0" err="1" smtClean="0"/>
                        <a:t>ama's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im</a:t>
                      </a:r>
                      <a:r>
                        <a:rPr lang="en-US" altLang="zh-TW" dirty="0" smtClean="0"/>
                        <a:t> happy </a:t>
                      </a:r>
                      <a:r>
                        <a:rPr lang="en-US" altLang="zh-TW" dirty="0" err="1" smtClean="0"/>
                        <a:t>ladygaga</a:t>
                      </a:r>
                      <a:r>
                        <a:rPr lang="en-US" altLang="zh-TW" dirty="0" smtClean="0"/>
                        <a:t> award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web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Biographical info about Stefani Joanne Angelina </a:t>
                      </a:r>
                      <a:r>
                        <a:rPr lang="en-US" altLang="zh-TW" dirty="0" err="1" smtClean="0"/>
                        <a:t>Germanotta</a:t>
                      </a: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an her </a:t>
                      </a:r>
                      <a:r>
                        <a:rPr lang="en-US" altLang="zh-TW" dirty="0" err="1" smtClean="0"/>
                        <a:t>wikipedia</a:t>
                      </a:r>
                      <a:r>
                        <a:rPr lang="en-US" altLang="zh-TW" dirty="0" smtClean="0"/>
                        <a:t> stage </a:t>
                      </a:r>
                      <a:r>
                        <a:rPr lang="en-US" altLang="zh-TW" dirty="0" err="1" smtClean="0"/>
                        <a:t>germanotta</a:t>
                      </a:r>
                      <a:r>
                        <a:rPr lang="en-US" altLang="zh-TW" dirty="0" smtClean="0"/>
                        <a:t> after better Stefani name by </a:t>
                      </a:r>
                      <a:r>
                        <a:rPr lang="en-US" altLang="zh-TW" dirty="0" err="1" smtClean="0"/>
                        <a:t>joanne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interscope</a:t>
                      </a:r>
                      <a:r>
                        <a:rPr lang="en-US" altLang="zh-TW" dirty="0" smtClean="0"/>
                        <a:t> American encyclopedia artist performing </a:t>
                      </a:r>
                      <a:r>
                        <a:rPr lang="en-US" altLang="zh-TW" dirty="0" err="1" smtClean="0"/>
                        <a:t>angelina</a:t>
                      </a:r>
                      <a:r>
                        <a:rPr lang="en-US" altLang="zh-TW" dirty="0" smtClean="0"/>
                        <a:t> records free known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Music-related multimedia content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listen mp3 free videos </a:t>
                      </a:r>
                      <a:r>
                        <a:rPr lang="en-US" altLang="zh-TW" dirty="0" err="1" smtClean="0"/>
                        <a:t>gaga's</a:t>
                      </a:r>
                      <a:r>
                        <a:rPr lang="en-US" altLang="zh-TW" dirty="0" smtClean="0"/>
                        <a:t> mp3s pop downloads watch </a:t>
                      </a:r>
                      <a:r>
                        <a:rPr lang="en-US" altLang="zh-TW" dirty="0" err="1" smtClean="0"/>
                        <a:t>myspace</a:t>
                      </a:r>
                      <a:r>
                        <a:rPr lang="en-US" altLang="zh-TW" dirty="0" smtClean="0"/>
                        <a:t> download streaming yahoo singles read profile pictures click per every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529867" y="1297593"/>
            <a:ext cx="3600400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 social  chatter  and  current  events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600972" y="6309320"/>
            <a:ext cx="345819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dirty="0"/>
              <a:t> basic facts and navigational results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51520" y="166692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Query : lady gaga</a:t>
            </a:r>
            <a:endParaRPr lang="zh-TW" altLang="en-US" dirty="0"/>
          </a:p>
        </p:txBody>
      </p:sp>
      <p:sp>
        <p:nvSpPr>
          <p:cNvPr id="11" name="向左箭號 10"/>
          <p:cNvSpPr/>
          <p:nvPr/>
        </p:nvSpPr>
        <p:spPr>
          <a:xfrm rot="18573931">
            <a:off x="3950776" y="1618336"/>
            <a:ext cx="504056" cy="43204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左箭號 11"/>
          <p:cNvSpPr/>
          <p:nvPr/>
        </p:nvSpPr>
        <p:spPr>
          <a:xfrm rot="3308044">
            <a:off x="3950775" y="6093296"/>
            <a:ext cx="504056" cy="43204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409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</a:t>
            </a:r>
            <a:r>
              <a:rPr lang="en-US" altLang="zh-TW" dirty="0" smtClean="0"/>
              <a:t>implications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Enriching </a:t>
            </a:r>
            <a:r>
              <a:rPr lang="en-US" altLang="zh-TW" dirty="0"/>
              <a:t>People Search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Incorporating more information into either result page</a:t>
            </a:r>
            <a:endParaRPr lang="en-US" altLang="zh-TW" dirty="0" smtClean="0"/>
          </a:p>
          <a:p>
            <a:r>
              <a:rPr lang="en-US" altLang="zh-TW" dirty="0"/>
              <a:t>Leveraging </a:t>
            </a:r>
            <a:r>
              <a:rPr lang="en-US" altLang="zh-TW" dirty="0" err="1"/>
              <a:t>Hashtags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Can expose tags like twitter does: as clickable links that run new query(#topic).</a:t>
            </a:r>
            <a:endParaRPr lang="en-US" altLang="zh-TW" dirty="0" smtClean="0"/>
          </a:p>
          <a:p>
            <a:r>
              <a:rPr lang="en-US" altLang="zh-TW" dirty="0" smtClean="0"/>
              <a:t>Employing </a:t>
            </a:r>
            <a:r>
              <a:rPr lang="en-US" altLang="zh-TW" dirty="0"/>
              <a:t>User </a:t>
            </a:r>
            <a:r>
              <a:rPr lang="en-US" altLang="zh-TW" dirty="0" smtClean="0"/>
              <a:t>History</a:t>
            </a:r>
          </a:p>
          <a:p>
            <a:pPr lvl="1"/>
            <a:r>
              <a:rPr lang="en-US" altLang="zh-TW" dirty="0" smtClean="0"/>
              <a:t>Build personalize query </a:t>
            </a:r>
            <a:r>
              <a:rPr lang="en-US" altLang="zh-TW" dirty="0" err="1" smtClean="0"/>
              <a:t>history.bcz</a:t>
            </a:r>
            <a:r>
              <a:rPr lang="en-US" altLang="zh-TW" dirty="0" smtClean="0"/>
              <a:t> some user use query repeated.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8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5690510"/>
              </p:ext>
            </p:extLst>
          </p:nvPr>
        </p:nvGraphicFramePr>
        <p:xfrm>
          <a:off x="612775" y="1600200"/>
          <a:ext cx="8207696" cy="51664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3848"/>
                <a:gridCol w="4103848"/>
              </a:tblGrid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twitter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web</a:t>
                      </a:r>
                      <a:endParaRPr lang="zh-TW" altLang="en-US" sz="2800" dirty="0"/>
                    </a:p>
                  </a:txBody>
                  <a:tcPr/>
                </a:tc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Time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 Often navigational</a:t>
                      </a:r>
                      <a:endParaRPr lang="zh-TW" altLang="en-US" sz="2800" dirty="0"/>
                    </a:p>
                  </a:txBody>
                  <a:tcPr/>
                </a:tc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People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Time and people 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less important</a:t>
                      </a:r>
                      <a:endParaRPr lang="zh-TW" altLang="en-US" sz="2800" dirty="0"/>
                    </a:p>
                  </a:txBody>
                  <a:tcPr/>
                </a:tc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Specialized syntax</a:t>
                      </a:r>
                      <a:endParaRPr lang="zh-TW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No syntax use</a:t>
                      </a:r>
                      <a:endParaRPr lang="zh-TW" altLang="en-US" sz="2800" dirty="0"/>
                    </a:p>
                  </a:txBody>
                  <a:tcPr/>
                </a:tc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Queries common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Queries longer</a:t>
                      </a:r>
                      <a:endParaRPr lang="zh-TW" altLang="en-US" sz="2800" dirty="0"/>
                    </a:p>
                  </a:txBody>
                  <a:tcPr/>
                </a:tc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Repeated a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 Queries develop</a:t>
                      </a:r>
                      <a:endParaRPr lang="zh-TW" altLang="en-US" sz="2800" dirty="0"/>
                    </a:p>
                  </a:txBody>
                  <a:tcPr/>
                </a:tc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Change very little</a:t>
                      </a:r>
                      <a:endParaRPr lang="zh-TW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0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My personal </a:t>
            </a:r>
            <a:r>
              <a:rPr lang="en-US" altLang="zh-TW" dirty="0" smtClean="0"/>
              <a:t>thinking…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This database is vary different with </a:t>
            </a:r>
            <a:r>
              <a:rPr lang="en-US" altLang="zh-TW" dirty="0" err="1" smtClean="0"/>
              <a:t>google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bing</a:t>
            </a:r>
            <a:r>
              <a:rPr lang="en-US" altLang="zh-TW" dirty="0" smtClean="0"/>
              <a:t>….</a:t>
            </a:r>
          </a:p>
          <a:p>
            <a:pPr lvl="1"/>
            <a:r>
              <a:rPr lang="en-US" altLang="zh-TW" dirty="0" smtClean="0"/>
              <a:t>Product </a:t>
            </a:r>
            <a:r>
              <a:rPr lang="en-US" altLang="zh-TW" dirty="0" err="1" smtClean="0"/>
              <a:t>openion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News analysis</a:t>
            </a:r>
          </a:p>
          <a:p>
            <a:pPr lvl="1"/>
            <a:r>
              <a:rPr lang="en-US" altLang="zh-TW" dirty="0" err="1" smtClean="0"/>
              <a:t>Recommandation</a:t>
            </a:r>
            <a:r>
              <a:rPr lang="en-US" altLang="zh-TW" dirty="0" smtClean="0"/>
              <a:t> system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流程圖: 磁碟 3"/>
          <p:cNvSpPr/>
          <p:nvPr/>
        </p:nvSpPr>
        <p:spPr>
          <a:xfrm>
            <a:off x="1547664" y="4437112"/>
            <a:ext cx="2016224" cy="1296144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/>
              <a:t>blog</a:t>
            </a:r>
            <a:endParaRPr lang="zh-TW" altLang="en-US" sz="2800" b="1" dirty="0"/>
          </a:p>
        </p:txBody>
      </p:sp>
      <p:sp>
        <p:nvSpPr>
          <p:cNvPr id="5" name="向右箭號 4"/>
          <p:cNvSpPr/>
          <p:nvPr/>
        </p:nvSpPr>
        <p:spPr>
          <a:xfrm>
            <a:off x="3923928" y="4725144"/>
            <a:ext cx="576064" cy="72008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流程圖: 磁碟 5"/>
          <p:cNvSpPr/>
          <p:nvPr/>
        </p:nvSpPr>
        <p:spPr>
          <a:xfrm>
            <a:off x="4932040" y="4407644"/>
            <a:ext cx="2088232" cy="129664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err="1"/>
              <a:t>M</a:t>
            </a:r>
            <a:r>
              <a:rPr lang="en-US" altLang="zh-TW" sz="3200" b="1" dirty="0" err="1" smtClean="0"/>
              <a:t>icroblog</a:t>
            </a:r>
            <a:endParaRPr lang="zh-TW" altLang="en-US" sz="2800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8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Social </a:t>
            </a:r>
            <a:r>
              <a:rPr lang="en-US" altLang="zh-TW" dirty="0" smtClean="0"/>
              <a:t>networking Web sites are not just places  </a:t>
            </a:r>
            <a:r>
              <a:rPr lang="en-US" altLang="zh-TW" dirty="0"/>
              <a:t>to  maintain </a:t>
            </a:r>
            <a:r>
              <a:rPr lang="en-US" altLang="zh-TW" dirty="0" smtClean="0"/>
              <a:t>relationships</a:t>
            </a:r>
            <a:r>
              <a:rPr lang="en-US" altLang="zh-TW" dirty="0"/>
              <a:t>; </a:t>
            </a:r>
            <a:r>
              <a:rPr lang="en-US" altLang="zh-TW" dirty="0" smtClean="0"/>
              <a:t>they can also be valuable   </a:t>
            </a:r>
            <a:r>
              <a:rPr lang="en-US" altLang="zh-TW" dirty="0"/>
              <a:t>information </a:t>
            </a:r>
            <a:r>
              <a:rPr lang="en-US" altLang="zh-TW" dirty="0" smtClean="0"/>
              <a:t>sources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Very little is understood about what motivates  </a:t>
            </a:r>
            <a:r>
              <a:rPr lang="en-US" altLang="zh-TW" dirty="0"/>
              <a:t>people </a:t>
            </a:r>
            <a:r>
              <a:rPr lang="en-US" altLang="zh-TW" dirty="0" smtClean="0"/>
              <a:t>to search on </a:t>
            </a:r>
            <a:r>
              <a:rPr lang="en-US" altLang="zh-TW" dirty="0" err="1"/>
              <a:t>M</a:t>
            </a:r>
            <a:r>
              <a:rPr lang="en-US" altLang="zh-TW" dirty="0" err="1" smtClean="0"/>
              <a:t>icroblog</a:t>
            </a:r>
            <a:r>
              <a:rPr lang="en-US" altLang="zh-TW" dirty="0" smtClean="0"/>
              <a:t>, </a:t>
            </a:r>
            <a:r>
              <a:rPr lang="en-US" altLang="zh-TW" dirty="0"/>
              <a:t>and about how such search behavior differs f</a:t>
            </a:r>
            <a:r>
              <a:rPr lang="en-US" altLang="zh-TW" dirty="0" smtClean="0"/>
              <a:t>rom traditional Web search engines.</a:t>
            </a:r>
          </a:p>
          <a:p>
            <a:endParaRPr lang="en-US" altLang="zh-TW" dirty="0" smtClean="0"/>
          </a:p>
          <a:p>
            <a:endParaRPr lang="en-US" altLang="zh-TW" dirty="0"/>
          </a:p>
        </p:txBody>
      </p:sp>
      <p:pic>
        <p:nvPicPr>
          <p:cNvPr id="2050" name="Picture 2" descr="conf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37112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46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單箭頭接點 4"/>
          <p:cNvCxnSpPr/>
          <p:nvPr/>
        </p:nvCxnSpPr>
        <p:spPr>
          <a:xfrm>
            <a:off x="6156176" y="836712"/>
            <a:ext cx="0" cy="2808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6444208" y="1340768"/>
            <a:ext cx="1872208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Ordered by relevance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331640" y="2365122"/>
            <a:ext cx="129614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>
            <a:off x="5652120" y="4221088"/>
            <a:ext cx="216024" cy="79208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012160" y="4365104"/>
            <a:ext cx="273630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err="1" smtClean="0"/>
              <a:t>Extractd</a:t>
            </a:r>
            <a:r>
              <a:rPr lang="en-US" altLang="zh-TW" dirty="0" smtClean="0"/>
              <a:t> words from text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單箭頭接點 4"/>
          <p:cNvCxnSpPr/>
          <p:nvPr/>
        </p:nvCxnSpPr>
        <p:spPr>
          <a:xfrm>
            <a:off x="683568" y="2060848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108303" y="1322261"/>
            <a:ext cx="1008112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Ordered by time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718122" y="1657400"/>
            <a:ext cx="1224136" cy="230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sz="9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718122" y="2060848"/>
            <a:ext cx="477614" cy="230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sz="9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84168" y="4725143"/>
            <a:ext cx="2376264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whole content  ( </a:t>
            </a:r>
            <a:r>
              <a:rPr lang="en-US" altLang="zh-TW" dirty="0"/>
              <a:t>140 characters)</a:t>
            </a:r>
            <a:endParaRPr lang="zh-TW" altLang="en-US" dirty="0"/>
          </a:p>
        </p:txBody>
      </p:sp>
      <p:sp>
        <p:nvSpPr>
          <p:cNvPr id="13" name="右大括弧 12"/>
          <p:cNvSpPr/>
          <p:nvPr/>
        </p:nvSpPr>
        <p:spPr>
          <a:xfrm>
            <a:off x="5076056" y="4653136"/>
            <a:ext cx="216024" cy="79034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8123" y="620688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518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56" y="124"/>
            <a:ext cx="915915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2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Demo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6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Why people search </a:t>
            </a:r>
            <a:r>
              <a:rPr lang="en-US" altLang="zh-TW" dirty="0" smtClean="0"/>
              <a:t>twitter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p"/>
            </a:pPr>
            <a:r>
              <a:rPr lang="en-US" altLang="zh-TW" dirty="0"/>
              <a:t>Survey of 54 </a:t>
            </a:r>
            <a:r>
              <a:rPr lang="en-US" altLang="zh-TW" dirty="0" err="1"/>
              <a:t>microsoft</a:t>
            </a:r>
            <a:r>
              <a:rPr lang="en-US" altLang="zh-TW" dirty="0"/>
              <a:t> twitter users</a:t>
            </a:r>
          </a:p>
          <a:p>
            <a:r>
              <a:rPr lang="en-US" altLang="zh-TW" dirty="0" smtClean="0"/>
              <a:t>Timely </a:t>
            </a:r>
            <a:r>
              <a:rPr lang="en-US" altLang="zh-TW" dirty="0" smtClean="0"/>
              <a:t>information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News(</a:t>
            </a:r>
            <a:r>
              <a:rPr lang="en-US" altLang="zh-TW" dirty="0" err="1" smtClean="0"/>
              <a:t>e.q.,”technology</a:t>
            </a:r>
            <a:r>
              <a:rPr lang="en-US" altLang="zh-TW" dirty="0" smtClean="0"/>
              <a:t> news, trends…”)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Real-time info.(</a:t>
            </a:r>
            <a:r>
              <a:rPr lang="en-US" altLang="zh-TW" dirty="0" err="1" smtClean="0"/>
              <a:t>e.q</a:t>
            </a:r>
            <a:r>
              <a:rPr lang="en-US" altLang="zh-TW" dirty="0" smtClean="0"/>
              <a:t>., “weather, traffic jam…”)</a:t>
            </a:r>
          </a:p>
          <a:p>
            <a:r>
              <a:rPr lang="en-US" altLang="zh-TW" dirty="0" smtClean="0"/>
              <a:t>Social information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Finding some users</a:t>
            </a:r>
            <a:r>
              <a:rPr lang="en-US" altLang="zh-TW" dirty="0" smtClean="0">
                <a:hlinkClick r:id="rId2"/>
              </a:rPr>
              <a:t>(</a:t>
            </a:r>
            <a:r>
              <a:rPr lang="en-US" altLang="zh-TW" dirty="0">
                <a:hlinkClick r:id="rId2"/>
              </a:rPr>
              <a:t>@</a:t>
            </a:r>
            <a:r>
              <a:rPr lang="en-US" altLang="zh-TW" dirty="0" err="1">
                <a:hlinkClick r:id="rId2"/>
              </a:rPr>
              <a:t>JustinBier_love</a:t>
            </a:r>
            <a:r>
              <a:rPr lang="en-US" altLang="zh-TW" dirty="0" smtClean="0">
                <a:hlinkClick r:id="rId2"/>
              </a:rPr>
              <a:t> </a:t>
            </a:r>
            <a:r>
              <a:rPr lang="en-US" altLang="zh-TW" dirty="0" smtClean="0"/>
              <a:t>)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People’s overall </a:t>
            </a:r>
            <a:r>
              <a:rPr lang="en-US" altLang="zh-TW" dirty="0" err="1" smtClean="0"/>
              <a:t>openions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e.q</a:t>
            </a:r>
            <a:r>
              <a:rPr lang="en-US" altLang="zh-TW" dirty="0" smtClean="0"/>
              <a:t>, “</a:t>
            </a:r>
            <a:r>
              <a:rPr lang="zh-TW" altLang="en-US" dirty="0"/>
              <a:t>賽德克巴萊</a:t>
            </a:r>
            <a:r>
              <a:rPr lang="en-US" altLang="zh-TW" dirty="0" smtClean="0"/>
              <a:t>…”)</a:t>
            </a:r>
          </a:p>
          <a:p>
            <a:r>
              <a:rPr lang="en-US" altLang="zh-TW" dirty="0" smtClean="0"/>
              <a:t>Topical information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Like traditional web search 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TW" dirty="0" smtClean="0"/>
              <a:t>“follow”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3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witter search vs. Web search 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2317321"/>
              </p:ext>
            </p:extLst>
          </p:nvPr>
        </p:nvGraphicFramePr>
        <p:xfrm>
          <a:off x="539552" y="1916832"/>
          <a:ext cx="8153400" cy="3588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6700"/>
                <a:gridCol w="4076700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twitter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web</a:t>
                      </a:r>
                      <a:endParaRPr lang="zh-TW" altLang="en-US" sz="3200" dirty="0"/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Monitor</a:t>
                      </a:r>
                      <a:r>
                        <a:rPr lang="en-US" altLang="zh-TW" sz="2400" baseline="0" dirty="0" smtClean="0"/>
                        <a:t> content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Develop or learn about a topic</a:t>
                      </a:r>
                      <a:endParaRPr lang="zh-TW" altLang="en-US" sz="2400" dirty="0"/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Common, basic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Basic facts</a:t>
                      </a:r>
                      <a:endParaRPr lang="zh-TW" altLang="en-US" sz="2400" dirty="0"/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Temporally relevance information</a:t>
                      </a:r>
                      <a:endParaRPr kumimoji="0" lang="zh-TW" alt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Navigational</a:t>
                      </a:r>
                      <a:r>
                        <a:rPr lang="en-US" altLang="zh-TW" sz="2400" baseline="0" dirty="0" smtClean="0"/>
                        <a:t> content</a:t>
                      </a:r>
                      <a:endParaRPr lang="zh-TW" altLang="en-US" sz="2400" dirty="0"/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Information related to people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0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544</TotalTime>
  <Words>1049</Words>
  <Application>Microsoft Office PowerPoint</Application>
  <PresentationFormat>如螢幕大小 (4:3)</PresentationFormat>
  <Paragraphs>289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中庸</vt:lpstr>
      <vt:lpstr>#TwitterSearch: A Comparison Of Microblog Search And Web Search (WSDM’11)</vt:lpstr>
      <vt:lpstr>INDEX</vt:lpstr>
      <vt:lpstr>Introduction</vt:lpstr>
      <vt:lpstr>PowerPoint 簡報</vt:lpstr>
      <vt:lpstr>PowerPoint 簡報</vt:lpstr>
      <vt:lpstr>PowerPoint 簡報</vt:lpstr>
      <vt:lpstr>Introduction</vt:lpstr>
      <vt:lpstr>Why people search twitter</vt:lpstr>
      <vt:lpstr>Twitter search vs. Web search </vt:lpstr>
      <vt:lpstr>Methodology</vt:lpstr>
      <vt:lpstr>How people search twitter</vt:lpstr>
      <vt:lpstr>Top web queries issued</vt:lpstr>
      <vt:lpstr>Top twitter queries issued</vt:lpstr>
      <vt:lpstr>People in twitter queries</vt:lpstr>
      <vt:lpstr>Twitter syntax :@ and #</vt:lpstr>
      <vt:lpstr>Twitter Query Popularity</vt:lpstr>
      <vt:lpstr>Temporal Patterns on Twitter</vt:lpstr>
      <vt:lpstr>Cross-Corpus Behavior</vt:lpstr>
      <vt:lpstr>What people find on twitter</vt:lpstr>
      <vt:lpstr>What people find on twitter</vt:lpstr>
      <vt:lpstr>What people find on twitter</vt:lpstr>
      <vt:lpstr>Design implications</vt:lpstr>
      <vt:lpstr>Conclusion</vt:lpstr>
      <vt:lpstr>My personal thinking…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#TwitterSearch: A Comparison Of Microblog Search And Web Search (WSDM’11)</dc:title>
  <dc:creator>Miks</dc:creator>
  <cp:lastModifiedBy>Miks</cp:lastModifiedBy>
  <cp:revision>40</cp:revision>
  <cp:lastPrinted>2011-11-28T01:15:39Z</cp:lastPrinted>
  <dcterms:created xsi:type="dcterms:W3CDTF">2011-11-27T09:20:09Z</dcterms:created>
  <dcterms:modified xsi:type="dcterms:W3CDTF">2011-11-28T01:22:20Z</dcterms:modified>
</cp:coreProperties>
</file>